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6E8DC1-BCB0-4174-B81F-47D1912F8B0D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FD871A-0B32-4986-9686-C9011461B96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2860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70000"/>
              </a:lnSpc>
            </a:pPr>
            <a:r>
              <a:rPr lang="en-US" sz="1200" b="0" dirty="0">
                <a:solidFill>
                  <a:srgbClr val="FF0000"/>
                </a:solidFill>
                <a:latin typeface="Wide Latin" panose="020A0A07050505020404" pitchFamily="18" charset="0"/>
              </a:rPr>
              <a:t>DR. L. GIRIJA. M.d. (</a:t>
            </a:r>
            <a:r>
              <a:rPr lang="en-US" sz="1200" b="0" dirty="0" err="1">
                <a:solidFill>
                  <a:srgbClr val="FF0000"/>
                </a:solidFill>
                <a:latin typeface="Wide Latin" panose="020A0A07050505020404" pitchFamily="18" charset="0"/>
              </a:rPr>
              <a:t>Hom</a:t>
            </a:r>
            <a:r>
              <a:rPr lang="en-US" sz="1200" b="0" dirty="0">
                <a:solidFill>
                  <a:srgbClr val="FF0000"/>
                </a:solidFill>
                <a:latin typeface="Wide Latin" panose="020A0A07050505020404" pitchFamily="18" charset="0"/>
              </a:rPr>
              <a:t>.), </a:t>
            </a:r>
          </a:p>
          <a:p>
            <a:pPr algn="l">
              <a:lnSpc>
                <a:spcPct val="170000"/>
              </a:lnSpc>
            </a:pPr>
            <a:r>
              <a:rPr lang="en-US" sz="1200" b="0" dirty="0">
                <a:solidFill>
                  <a:srgbClr val="FF0000"/>
                </a:solidFill>
                <a:latin typeface="Wide Latin" panose="020A0A07050505020404" pitchFamily="18" charset="0"/>
              </a:rPr>
              <a:t>Associate professor,</a:t>
            </a:r>
          </a:p>
          <a:p>
            <a:pPr algn="l">
              <a:lnSpc>
                <a:spcPct val="170000"/>
              </a:lnSpc>
            </a:pPr>
            <a:r>
              <a:rPr lang="en-US" sz="1200" b="0" dirty="0">
                <a:solidFill>
                  <a:srgbClr val="FF0000"/>
                </a:solidFill>
                <a:latin typeface="Wide Latin" panose="020A0A07050505020404" pitchFamily="18" charset="0"/>
              </a:rPr>
              <a:t>DEPARTMENT OF GYNAECOLOGY AND OBSTETRICS,</a:t>
            </a:r>
          </a:p>
          <a:p>
            <a:pPr algn="l">
              <a:lnSpc>
                <a:spcPct val="170000"/>
              </a:lnSpc>
            </a:pPr>
            <a:r>
              <a:rPr lang="en-US" sz="1200" b="0" dirty="0">
                <a:solidFill>
                  <a:srgbClr val="FF0000"/>
                </a:solidFill>
                <a:latin typeface="Wide Latin" panose="020A0A07050505020404" pitchFamily="18" charset="0"/>
              </a:rPr>
              <a:t>SARADA KRISHNA HOMOEOPATHIC MEDICAL COLLEGE,</a:t>
            </a:r>
          </a:p>
          <a:p>
            <a:pPr algn="l">
              <a:lnSpc>
                <a:spcPct val="170000"/>
              </a:lnSpc>
            </a:pPr>
            <a:r>
              <a:rPr lang="en-US" sz="1200" b="0" smtClean="0">
                <a:solidFill>
                  <a:srgbClr val="FF0000"/>
                </a:solidFill>
                <a:latin typeface="Wide Latin" panose="020A0A07050505020404" pitchFamily="18" charset="0"/>
              </a:rPr>
              <a:t>KULASEKHARAM</a:t>
            </a:r>
            <a:endParaRPr lang="en-US" sz="1200" b="0" dirty="0">
              <a:latin typeface="Wide Latin" panose="020A0A07050505020404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Wide Latin" panose="020A0A07050505020404" pitchFamily="18" charset="0"/>
              </a:rPr>
              <a:t>PAP SMEAR</a:t>
            </a:r>
            <a:endParaRPr lang="en-US" dirty="0">
              <a:latin typeface="Wide Latin" panose="020A0A070505050204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g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908175" y="1052513"/>
            <a:ext cx="53276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9388" y="6092825"/>
            <a:ext cx="8785225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57" name="Picture 5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6287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9241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414972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g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2555875" y="1125538"/>
            <a:ext cx="41036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9388" y="6092825"/>
            <a:ext cx="8964612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581" name="Picture 5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70021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20503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7082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414972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g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403350" y="1125538"/>
            <a:ext cx="62642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0825" y="6021388"/>
            <a:ext cx="8713788" cy="8366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5605" name="Picture 5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70021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997200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93382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494188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g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403350" y="1125538"/>
            <a:ext cx="62642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6092825"/>
            <a:ext cx="8964613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6629" name="Picture 5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70021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7082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71633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mg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2484438" y="1125538"/>
            <a:ext cx="424815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0825" y="6092825"/>
            <a:ext cx="8713788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53" name="Picture 5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77323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93382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img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2555875" y="1125538"/>
            <a:ext cx="4032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9388" y="6092825"/>
            <a:ext cx="8785225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8677" name="Picture 6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6287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7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4923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8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5756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9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14972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10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01332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1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44512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2286000"/>
            <a:ext cx="8503920" cy="3813048"/>
          </a:xfrm>
          <a:noFill/>
        </p:spPr>
        <p:txBody>
          <a:bodyPr/>
          <a:lstStyle/>
          <a:p>
            <a:pPr>
              <a:spcBef>
                <a:spcPct val="0"/>
              </a:spcBef>
              <a:buSzPct val="83000"/>
              <a:buFont typeface="Wingdings" pitchFamily="2" charset="2"/>
              <a:buChar char="Ø"/>
            </a:pPr>
            <a:r>
              <a:rPr lang="en-US" sz="2800" b="1" dirty="0" smtClean="0">
                <a:latin typeface="Book Antiqua" pitchFamily="18" charset="0"/>
                <a:cs typeface="Times New Roman" pitchFamily="18" charset="0"/>
              </a:rPr>
              <a:t>Inadequate specimen missing the transformation zone.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>
              <a:spcBef>
                <a:spcPct val="0"/>
              </a:spcBef>
              <a:buSzPct val="83000"/>
              <a:buFont typeface="Wingdings" pitchFamily="2" charset="2"/>
              <a:buChar char="Ø"/>
            </a:pPr>
            <a:r>
              <a:rPr lang="en-US" sz="2800" b="1" dirty="0" smtClean="0">
                <a:latin typeface="Book Antiqua" pitchFamily="18" charset="0"/>
                <a:cs typeface="Times New Roman" pitchFamily="18" charset="0"/>
              </a:rPr>
              <a:t>Unsatisfactory sample due to air dry or blood or semen mixed specimen.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>
              <a:spcBef>
                <a:spcPct val="0"/>
              </a:spcBef>
              <a:buSzPct val="83000"/>
              <a:buFont typeface="Wingdings" pitchFamily="2" charset="2"/>
              <a:buChar char="Ø"/>
            </a:pPr>
            <a:r>
              <a:rPr lang="en-US" sz="2800" b="1" dirty="0" smtClean="0">
                <a:latin typeface="Book Antiqua" pitchFamily="18" charset="0"/>
                <a:cs typeface="Times New Roman" pitchFamily="18" charset="0"/>
              </a:rPr>
              <a:t>Inflammatory cervical epithelium due to infection.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>
              <a:spcBef>
                <a:spcPct val="0"/>
              </a:spcBef>
              <a:buSzPct val="83000"/>
              <a:buFont typeface="Wingdings" pitchFamily="2" charset="2"/>
              <a:buChar char="Ø"/>
            </a:pPr>
            <a:r>
              <a:rPr lang="en-US" sz="2800" b="1" dirty="0" smtClean="0">
                <a:latin typeface="Book Antiqua" pitchFamily="18" charset="0"/>
                <a:cs typeface="Times New Roman" pitchFamily="18" charset="0"/>
              </a:rPr>
              <a:t>Unsatisfactory staining process of the specimen.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>
              <a:spcBef>
                <a:spcPct val="0"/>
              </a:spcBef>
              <a:buSzPct val="83000"/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endParaRPr lang="en-US" sz="2800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SzPct val="83000"/>
              <a:buFont typeface="Wingdings" pitchFamily="2" charset="2"/>
              <a:buChar char="Ø"/>
            </a:pPr>
            <a:r>
              <a:rPr lang="en-US" sz="2800" dirty="0" smtClean="0">
                <a:latin typeface="Book Antiqua" pitchFamily="18" charset="0"/>
                <a:cs typeface="Times New Roman" pitchFamily="18" charset="0"/>
              </a:rPr>
              <a:t>The interval of taking the smear and getting the result to inform and manage the patient effectively is a near  impossible task due to many reasons but mainly due to  transfer lag of the sample and patients loss to follow up.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SzPct val="83000"/>
              <a:buNone/>
            </a:pPr>
            <a:endParaRPr lang="en-US" sz="2800" dirty="0" smtClean="0">
              <a:latin typeface="Book Antiqua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SzPct val="83000"/>
              <a:buFont typeface="Wingdings" pitchFamily="2" charset="2"/>
              <a:buChar char="Ø"/>
            </a:pPr>
            <a:r>
              <a:rPr lang="en-US" sz="2800" dirty="0" smtClean="0">
                <a:latin typeface="Book Antiqua" pitchFamily="18" charset="0"/>
                <a:cs typeface="Times New Roman" pitchFamily="18" charset="0"/>
              </a:rPr>
              <a:t>Pap’s smear seems to a simple procedure to do and get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  <a:cs typeface="Times New Roman" pitchFamily="18" charset="0"/>
              </a:rPr>
              <a:t>the result in a well organized setting otherwise it is a complex process in a developing world with sub- optimal resources.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mg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3563938" y="1052513"/>
            <a:ext cx="20161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79388" y="6092825"/>
            <a:ext cx="8785225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341" name="Picture 6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8431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2764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06863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9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50043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0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292600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1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15778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2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949950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5364" name="Picture 4" descr="img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276600" y="1052513"/>
            <a:ext cx="25908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79388" y="6092825"/>
            <a:ext cx="8785225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u="none">
              <a:solidFill>
                <a:schemeClr val="bg1"/>
              </a:solidFill>
            </a:endParaRPr>
          </a:p>
        </p:txBody>
      </p:sp>
      <p:pic>
        <p:nvPicPr>
          <p:cNvPr id="15367" name="Picture 7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55733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20503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4923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14166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458152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515778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6388" name="Picture 5" descr="img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2051050" y="1125538"/>
            <a:ext cx="50419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179388" y="6092825"/>
            <a:ext cx="8785225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391" name="Picture 8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55733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9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4923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0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06863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1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93382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2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4508500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7412" name="Picture 4" descr="img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763713" y="1125538"/>
            <a:ext cx="56165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79388" y="6092825"/>
            <a:ext cx="8785225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5" name="Picture 7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6287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2764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57346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422116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9460" name="Picture 4" descr="img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9388" y="6092825"/>
            <a:ext cx="87852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059113" y="1125538"/>
            <a:ext cx="30257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9463" name="Picture 7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6287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781300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9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644900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0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43706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11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15778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g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2843213" y="1052513"/>
            <a:ext cx="3457575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79388" y="6092825"/>
            <a:ext cx="8785225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g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692275" y="1052513"/>
            <a:ext cx="575945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9388" y="6092825"/>
            <a:ext cx="8785225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09" name="Picture 5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6287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605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85273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644900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508500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0066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g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763713" y="1125538"/>
            <a:ext cx="55451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9388" y="6092825"/>
            <a:ext cx="8785225" cy="765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533" name="Picture 5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6287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492375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35756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 descr="!gem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4652963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</TotalTime>
  <Words>138</Words>
  <Application>Microsoft Office PowerPoint</Application>
  <PresentationFormat>On-screen Show (4:3)</PresentationFormat>
  <Paragraphs>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Book Antiqua</vt:lpstr>
      <vt:lpstr>Georgia</vt:lpstr>
      <vt:lpstr>Times New Roman</vt:lpstr>
      <vt:lpstr>Wide Latin</vt:lpstr>
      <vt:lpstr>Wingdings</vt:lpstr>
      <vt:lpstr>Wingdings 2</vt:lpstr>
      <vt:lpstr>Civic</vt:lpstr>
      <vt:lpstr>PAP SMEAR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 SMEAR</dc:title>
  <dc:creator>DR.GIRIJA</dc:creator>
  <cp:lastModifiedBy>Lib Lab One</cp:lastModifiedBy>
  <cp:revision>3</cp:revision>
  <dcterms:created xsi:type="dcterms:W3CDTF">2019-05-17T10:23:07Z</dcterms:created>
  <dcterms:modified xsi:type="dcterms:W3CDTF">2020-01-01T03:54:09Z</dcterms:modified>
</cp:coreProperties>
</file>